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C7BBD7B-5072-47B0-8C6B-34C03F3BB07D}" type="datetimeFigureOut">
              <a:rPr lang="it-IT" smtClean="0"/>
              <a:pPr/>
              <a:t>10/12/2012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80BCB1-80CC-4A25-8AB8-CB1808681B1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microbiologia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ASPETTI STORICI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Teoria Microbica </a:t>
            </a:r>
            <a:br>
              <a:rPr lang="it-IT" dirty="0" smtClean="0"/>
            </a:br>
            <a:r>
              <a:rPr lang="it-IT" dirty="0" smtClean="0"/>
              <a:t>delle Fermentazioni </a:t>
            </a:r>
            <a:br>
              <a:rPr lang="it-IT" dirty="0" smtClean="0"/>
            </a:br>
            <a:r>
              <a:rPr lang="it-IT" dirty="0" smtClean="0"/>
              <a:t>di L. Pasteur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Esistono diversi tipi di fermentazione</a:t>
            </a:r>
          </a:p>
          <a:p>
            <a:pPr marL="651510" indent="-514350">
              <a:buFont typeface="+mj-lt"/>
              <a:buAutoNum type="arabicPeriod"/>
            </a:pPr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processi fermentativi sono il risultato dell’attività metabolica dei microrganismi</a:t>
            </a:r>
          </a:p>
          <a:p>
            <a:pPr marL="651510" indent="-514350">
              <a:buFont typeface="+mj-lt"/>
              <a:buAutoNum type="arabicPeriod"/>
            </a:pP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Ogni tipo di fermentazione è operata da specifici gruppi microbici (specificità dei processi fermentativi)</a:t>
            </a:r>
          </a:p>
          <a:p>
            <a:pPr marL="651510" indent="-514350">
              <a:buFont typeface="+mj-lt"/>
              <a:buAutoNum type="arabicPeriod"/>
            </a:pPr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fermentazioni sono processi fisiologici che non richiedono ossigeno.</a:t>
            </a:r>
            <a:endParaRPr lang="it-IT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ABIOGENESI E BIOGENESI</a:t>
            </a:r>
            <a:br>
              <a:rPr lang="it-IT" dirty="0" smtClean="0"/>
            </a:br>
            <a:r>
              <a:rPr lang="it-IT" dirty="0" smtClean="0"/>
              <a:t>L’esperimento di F. REDI sulle larve di insetti</a:t>
            </a:r>
            <a:endParaRPr lang="it-IT" dirty="0"/>
          </a:p>
        </p:txBody>
      </p:sp>
      <p:pic>
        <p:nvPicPr>
          <p:cNvPr id="4" name="Segnaposto contenuto 3" descr="SDC12068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28860" y="1857364"/>
            <a:ext cx="3500462" cy="4708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357298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286512" y="3071810"/>
            <a:ext cx="2578861" cy="1928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Esperimento di SPALLANZANI</a:t>
            </a:r>
            <a:endParaRPr lang="it-IT" dirty="0"/>
          </a:p>
        </p:txBody>
      </p:sp>
      <p:pic>
        <p:nvPicPr>
          <p:cNvPr id="4" name="Segnaposto contenuto 3" descr="EsperimentoSpallanzan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1714488"/>
            <a:ext cx="2890580" cy="211138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Esperimento di PASTEUR</a:t>
            </a:r>
            <a:endParaRPr lang="it-IT" dirty="0"/>
          </a:p>
        </p:txBody>
      </p:sp>
      <p:pic>
        <p:nvPicPr>
          <p:cNvPr id="4" name="Segnaposto contenuto 3" descr="fig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071678"/>
            <a:ext cx="6441533" cy="3443292"/>
          </a:xfrm>
        </p:spPr>
      </p:pic>
      <p:pic>
        <p:nvPicPr>
          <p:cNvPr id="5" name="Immagine 4" descr="PASTE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428736"/>
            <a:ext cx="1214446" cy="167998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Esperimento di S. MILLER-UREY</a:t>
            </a:r>
            <a:br>
              <a:rPr lang="it-IT" dirty="0" smtClean="0"/>
            </a:br>
            <a:r>
              <a:rPr lang="it-IT" dirty="0" smtClean="0"/>
              <a:t>sull’origine della vita (1953)</a:t>
            </a:r>
            <a:endParaRPr lang="it-IT" dirty="0"/>
          </a:p>
        </p:txBody>
      </p:sp>
      <p:pic>
        <p:nvPicPr>
          <p:cNvPr id="4" name="Segnaposto contenuto 3" descr="Miller-Urey_experiment-it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428736"/>
            <a:ext cx="4286280" cy="4429156"/>
          </a:xfrm>
        </p:spPr>
      </p:pic>
      <p:pic>
        <p:nvPicPr>
          <p:cNvPr id="5" name="Immagine 4" descr="miller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785926"/>
            <a:ext cx="3660293" cy="33164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ALBORI DELLA MICROBIOLOGIA: il 1600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microbiologia, intesa come scienza che studia i microrganismi, nasce nel 17° secolo, cioè in un periodo in cui l’attività scientifica comincia ad utilizzare semplici strumenti ottici e di misura appena scoperti (telescopio, microscopio, </a:t>
            </a:r>
            <a:r>
              <a:rPr lang="it-IT" dirty="0" err="1" smtClean="0"/>
              <a:t>barometro…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SCOPERTA DEI</a:t>
            </a:r>
            <a:br>
              <a:rPr lang="it-IT" dirty="0" smtClean="0"/>
            </a:br>
            <a:r>
              <a:rPr lang="it-IT" dirty="0" smtClean="0"/>
              <a:t>MICRORGANISMI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scoperta del mondo microbico si deve all’olandese </a:t>
            </a:r>
            <a:r>
              <a:rPr lang="it-IT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Antoni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LEEWENHOEK </a:t>
            </a:r>
            <a:r>
              <a:rPr lang="it-IT" dirty="0" smtClean="0"/>
              <a:t>che si interessò particolarmente alle osservazioni microscopiche.</a:t>
            </a:r>
          </a:p>
          <a:p>
            <a:r>
              <a:rPr lang="it-IT" dirty="0" smtClean="0"/>
              <a:t>Egli impiegò per tali osservazioni minuscoli microscopi che lui stesso si costruiva da solo</a:t>
            </a:r>
          </a:p>
          <a:p>
            <a:r>
              <a:rPr lang="it-IT" dirty="0" smtClean="0"/>
              <a:t>Con tali semplici strumenti egli effettuò diversi studi che documentò in una serie di lettere inviate, a partire dal 1673, alla </a:t>
            </a:r>
            <a:r>
              <a:rPr lang="it-IT" dirty="0" err="1" smtClean="0"/>
              <a:t>Royal</a:t>
            </a:r>
            <a:r>
              <a:rPr lang="it-IT" dirty="0" smtClean="0"/>
              <a:t> Society cioè la più celebre accademia scientifica inglese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/>
          <a:lstStyle/>
          <a:p>
            <a:r>
              <a:rPr lang="it-IT" dirty="0" err="1" smtClean="0"/>
              <a:t>Leewenhoek</a:t>
            </a:r>
            <a:r>
              <a:rPr lang="it-IT" dirty="0" smtClean="0"/>
              <a:t> con l’impiego di questi semplici microscopi ottici formati da una sola lente, osservò campioni di acqua di stagno e acqua piovana, infusi di pepe, birra, aceto, sangue, saliva ecc., individuando in alcuni di tali infusi la presenza di protozoi, lieviti, alghe e batteri.</a:t>
            </a:r>
          </a:p>
          <a:p>
            <a:r>
              <a:rPr lang="it-IT" dirty="0" err="1" smtClean="0"/>
              <a:t>Leewenkoek</a:t>
            </a:r>
            <a:r>
              <a:rPr lang="it-IT" dirty="0" smtClean="0"/>
              <a:t> chiamò questi microrganismi: “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animalunculi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Attualmente, il naturalista viene considerato come il “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Padre della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Protozoologia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Le sue osservazioni, però, non ebbero un seguito immediato e il mondo dei microbi rimase ancora per lungo tempo inesplorato.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NASCITA DELLA</a:t>
            </a:r>
            <a:br>
              <a:rPr lang="it-IT" dirty="0" smtClean="0"/>
            </a:br>
            <a:r>
              <a:rPr lang="it-IT" dirty="0" smtClean="0"/>
              <a:t>MICROBIOLOGIA: L. PASTEUR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La nascita della Microbiologia può essere collocata nella seconda metà del 1800 con l’attività di ricerca del francese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Louis PASTEUR </a:t>
            </a:r>
            <a:r>
              <a:rPr lang="it-IT" dirty="0" smtClean="0"/>
              <a:t>che pur avendo una formazione di tipo chimico si appassionò allo studio del mondo microbico.</a:t>
            </a:r>
          </a:p>
          <a:p>
            <a:r>
              <a:rPr lang="it-IT" dirty="0" smtClean="0"/>
              <a:t>A L. Pasteur si attribuisce l’utilizzo, per la prima volta, del termine “microbiologia” durante il congresso internazionale di medicina del 1881 a Londra.</a:t>
            </a:r>
          </a:p>
          <a:p>
            <a:r>
              <a:rPr lang="it-IT" dirty="0" smtClean="0"/>
              <a:t>Tale termine avrebbe indicato lo studio dei sistemi viventi“non visibili ad occhio nudo”.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Robert KOCH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Contemporaneamente a Pasteur, si sviluppano anche gli studi di un altro grande studioso della microbiologia: il medico e batteriologo tedesco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Robert Koch</a:t>
            </a:r>
            <a:r>
              <a:rPr lang="it-IT" dirty="0" smtClean="0"/>
              <a:t>, che mise in evidenza il rapporto esistente tra specifici germi e malattie, individuando gli agenti eziologici (cioè le cause) di importanti infezioni quali il </a:t>
            </a:r>
            <a:r>
              <a:rPr lang="it-IT" u="sng" dirty="0" smtClean="0"/>
              <a:t>carbonchio</a:t>
            </a:r>
            <a:r>
              <a:rPr lang="it-IT" dirty="0" smtClean="0"/>
              <a:t> e la </a:t>
            </a:r>
            <a:r>
              <a:rPr lang="it-IT" u="sng" dirty="0" smtClean="0"/>
              <a:t>tubercolosi</a:t>
            </a:r>
            <a:r>
              <a:rPr lang="it-IT" dirty="0" smtClean="0"/>
              <a:t>.</a:t>
            </a:r>
          </a:p>
          <a:p>
            <a:r>
              <a:rPr lang="it-IT" dirty="0" smtClean="0"/>
              <a:t>Grazie ai suoi studi sulla tubercolosi, nel 1905 ottenne il premio Nobel per la fisiologia e la medicina.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/>
          <a:lstStyle/>
          <a:p>
            <a:r>
              <a:rPr lang="it-IT" dirty="0" smtClean="0"/>
              <a:t>Lo studio del mondo microbico, con Pasteur e Koch, passa dalla semplice osservazione microscopica (</a:t>
            </a:r>
            <a:r>
              <a:rPr lang="it-IT" dirty="0" err="1" smtClean="0"/>
              <a:t>Leewenhoek</a:t>
            </a:r>
            <a:r>
              <a:rPr lang="it-IT" dirty="0" smtClean="0"/>
              <a:t>) alla realizzazione di una serie di esperimenti in situazioni controllate e ripetuti nel tempo.</a:t>
            </a:r>
          </a:p>
          <a:p>
            <a:r>
              <a:rPr lang="it-IT" dirty="0" smtClean="0"/>
              <a:t>La Microbiologia, dunque, sin dall’inizio si caratterizza come scienza sperimentale basata sull’attività di laboratorio.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TEORIA MICROBICA</a:t>
            </a:r>
            <a:br>
              <a:rPr lang="it-IT" dirty="0" smtClean="0"/>
            </a:br>
            <a:r>
              <a:rPr lang="it-IT" dirty="0" smtClean="0"/>
              <a:t>DELLE FERMENTAZIONI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L’opera di </a:t>
            </a:r>
            <a:r>
              <a:rPr lang="it-IT" u="sng" dirty="0" smtClean="0"/>
              <a:t>L. Pasteur </a:t>
            </a:r>
            <a:r>
              <a:rPr lang="it-IT" dirty="0" smtClean="0"/>
              <a:t>prese avvio da ricerche </a:t>
            </a:r>
            <a:r>
              <a:rPr lang="it-IT" b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sulla fermentazione alcolica </a:t>
            </a:r>
            <a:r>
              <a:rPr lang="it-IT" dirty="0" smtClean="0"/>
              <a:t>del mosto d’uva (egli fece ricerche ad es. sull’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Acido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Tartarico </a:t>
            </a:r>
            <a:r>
              <a:rPr lang="it-IT" dirty="0" smtClean="0"/>
              <a:t>un composto organico presente nell’uva e sull’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Alcool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Amilico</a:t>
            </a:r>
            <a:r>
              <a:rPr lang="it-IT" dirty="0" smtClean="0"/>
              <a:t>, un prodotto secondario della fermentazione alcolica).</a:t>
            </a:r>
          </a:p>
          <a:p>
            <a:r>
              <a:rPr lang="it-IT" dirty="0" smtClean="0"/>
              <a:t>All’epoca in cui Pasteur iniziò i suoi studi sui processi fermentativi, le tesi per spiegare la fermentazione alcolica erano sostanzialmente 2:</a:t>
            </a:r>
          </a:p>
          <a:p>
            <a:pPr lvl="1"/>
            <a:r>
              <a:rPr lang="it-IT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prima, </a:t>
            </a:r>
            <a:r>
              <a:rPr lang="it-IT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chimico-meccanicista</a:t>
            </a:r>
            <a:r>
              <a:rPr lang="it-IT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sostenuta da chimici famosi come </a:t>
            </a:r>
            <a:r>
              <a:rPr lang="it-IT" dirty="0" err="1" smtClean="0">
                <a:solidFill>
                  <a:srgbClr val="00B0F0"/>
                </a:solidFill>
              </a:rPr>
              <a:t>Bezelius</a:t>
            </a:r>
            <a:r>
              <a:rPr lang="it-IT" dirty="0" smtClean="0">
                <a:solidFill>
                  <a:srgbClr val="00B0F0"/>
                </a:solidFill>
              </a:rPr>
              <a:t>, </a:t>
            </a:r>
            <a:r>
              <a:rPr lang="it-IT" dirty="0" err="1" smtClean="0">
                <a:solidFill>
                  <a:srgbClr val="00B0F0"/>
                </a:solidFill>
              </a:rPr>
              <a:t>Wohler</a:t>
            </a:r>
            <a:r>
              <a:rPr lang="it-IT" dirty="0" smtClean="0">
                <a:solidFill>
                  <a:srgbClr val="00B0F0"/>
                </a:solidFill>
              </a:rPr>
              <a:t> e Von Liebig </a:t>
            </a:r>
            <a:r>
              <a:rPr lang="it-IT" dirty="0" smtClean="0"/>
              <a:t>sosteneva che la trasformazione dello zucchero in alcol etilico era semplicemente il risultato di una reazione chimica.</a:t>
            </a:r>
          </a:p>
          <a:p>
            <a:pPr lvl="1"/>
            <a:r>
              <a:rPr lang="it-IT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seconda, basata sulla Teoria vitalistica </a:t>
            </a:r>
            <a:r>
              <a:rPr lang="it-IT" dirty="0" smtClean="0"/>
              <a:t>formulata da </a:t>
            </a:r>
            <a:r>
              <a:rPr lang="it-IT" dirty="0" err="1" smtClean="0">
                <a:solidFill>
                  <a:srgbClr val="00B0F0"/>
                </a:solidFill>
              </a:rPr>
              <a:t>Cagniard</a:t>
            </a:r>
            <a:r>
              <a:rPr lang="it-IT" dirty="0" smtClean="0">
                <a:solidFill>
                  <a:srgbClr val="00B0F0"/>
                </a:solidFill>
              </a:rPr>
              <a:t> de </a:t>
            </a:r>
            <a:r>
              <a:rPr lang="it-IT" dirty="0" err="1" smtClean="0">
                <a:solidFill>
                  <a:srgbClr val="00B0F0"/>
                </a:solidFill>
              </a:rPr>
              <a:t>Latour</a:t>
            </a:r>
            <a:r>
              <a:rPr lang="it-IT" dirty="0" smtClean="0">
                <a:solidFill>
                  <a:srgbClr val="00B0F0"/>
                </a:solidFill>
              </a:rPr>
              <a:t>, </a:t>
            </a:r>
            <a:r>
              <a:rPr lang="it-IT" dirty="0" err="1" smtClean="0">
                <a:solidFill>
                  <a:srgbClr val="00B0F0"/>
                </a:solidFill>
              </a:rPr>
              <a:t>Schwann</a:t>
            </a:r>
            <a:r>
              <a:rPr lang="it-IT" dirty="0" smtClean="0">
                <a:solidFill>
                  <a:srgbClr val="00B0F0"/>
                </a:solidFill>
              </a:rPr>
              <a:t> e </a:t>
            </a:r>
            <a:r>
              <a:rPr lang="it-IT" dirty="0" err="1" smtClean="0">
                <a:solidFill>
                  <a:srgbClr val="00B0F0"/>
                </a:solidFill>
              </a:rPr>
              <a:t>Kutzing</a:t>
            </a:r>
            <a:r>
              <a:rPr lang="it-IT" dirty="0" smtClean="0"/>
              <a:t>, </a:t>
            </a:r>
            <a:r>
              <a:rPr lang="it-IT" dirty="0" err="1" smtClean="0"/>
              <a:t>soteneva</a:t>
            </a:r>
            <a:r>
              <a:rPr lang="it-IT" dirty="0" smtClean="0"/>
              <a:t> che le fermentazioni erano la diretta conseguenza dell’attività fisiologica di organismi vivi e in grado di riprodursi.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Tra il 1857 e il 1862 Pasteur analizzò più fermentazioni (lattica, butirrica e alcolica) e si accorse ad esempio che, all’osservazione microscopica, i fermenti lattici presentavano una forma diversa da quella ovoidale dei lieviti alcolici.</a:t>
            </a:r>
          </a:p>
          <a:p>
            <a:r>
              <a:rPr lang="it-IT" dirty="0" smtClean="0"/>
              <a:t>Occupandosi, quindi, della fermentazione butirrica, egli si accorse che i fermenti butirrici (clostridi) rimanevano attivi e mobili solo in assenza di ossigeno e pertanto essi erano anaerobi obbligati.</a:t>
            </a:r>
          </a:p>
          <a:p>
            <a:r>
              <a:rPr lang="it-IT" dirty="0" smtClean="0"/>
              <a:t>Quest’ultima osservazione non era stata possibile con i fermenti alcolici e lattici dato che si tratta di forme a scarsa mobilità.</a:t>
            </a:r>
          </a:p>
          <a:p>
            <a:r>
              <a:rPr lang="it-IT" dirty="0" smtClean="0"/>
              <a:t>Dopo tali osservazioni ed una serie di esperimenti, Pasteur formulò la sua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microbica delle fermentazioni.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e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187</TotalTime>
  <Words>738</Words>
  <Application>Microsoft Office PowerPoint</Application>
  <PresentationFormat>Presentazione su schermo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Vertice</vt:lpstr>
      <vt:lpstr>microbiologia</vt:lpstr>
      <vt:lpstr>GLI ALBORI DELLA MICROBIOLOGIA: il 1600</vt:lpstr>
      <vt:lpstr>LA SCOPERTA DEI MICRORGANISMI</vt:lpstr>
      <vt:lpstr>Diapositiva 4</vt:lpstr>
      <vt:lpstr>LA NASCITA DELLA MICROBIOLOGIA: L. PASTEUR</vt:lpstr>
      <vt:lpstr>Robert KOCH</vt:lpstr>
      <vt:lpstr>Diapositiva 7</vt:lpstr>
      <vt:lpstr>TEORIA MICROBICA DELLE FERMENTAZIONI</vt:lpstr>
      <vt:lpstr>Diapositiva 9</vt:lpstr>
      <vt:lpstr>La Teoria Microbica  delle Fermentazioni  di L. Pasteur</vt:lpstr>
      <vt:lpstr>ABIOGENESI E BIOGENESI L’esperimento di F. REDI sulle larve di insetti</vt:lpstr>
      <vt:lpstr>Esperimento di SPALLANZANI</vt:lpstr>
      <vt:lpstr>Esperimento di PASTEUR</vt:lpstr>
      <vt:lpstr>Esperimento di S. MILLER-UREY sull’origine della vita (1953)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microbiologia</dc:title>
  <dc:creator>daniele</dc:creator>
  <cp:lastModifiedBy>daniele</cp:lastModifiedBy>
  <cp:revision>26</cp:revision>
  <dcterms:created xsi:type="dcterms:W3CDTF">2012-12-05T16:25:40Z</dcterms:created>
  <dcterms:modified xsi:type="dcterms:W3CDTF">2012-12-10T17:50:35Z</dcterms:modified>
</cp:coreProperties>
</file>